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59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1340" y="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1071121318168563"/>
          <c:y val="5.0473457250976198E-2"/>
          <c:w val="0.78336674929522698"/>
          <c:h val="0.84317326500459677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Sheet1!$A$15</c:f>
              <c:strCache>
                <c:ptCount val="1"/>
                <c:pt idx="0">
                  <c:v>Pre</c:v>
                </c:pt>
              </c:strCache>
            </c:strRef>
          </c:tx>
          <c:spPr>
            <a:solidFill>
              <a:srgbClr val="0070C0"/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800"/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Sheet1!$B$14:$C$14</c:f>
              <c:strCache>
                <c:ptCount val="2"/>
                <c:pt idx="0">
                  <c:v>Feb</c:v>
                </c:pt>
                <c:pt idx="1">
                  <c:v>May</c:v>
                </c:pt>
              </c:strCache>
            </c:strRef>
          </c:cat>
          <c:val>
            <c:numRef>
              <c:f>Sheet1!$B$15:$C$15</c:f>
              <c:numCache>
                <c:formatCode>General</c:formatCode>
                <c:ptCount val="2"/>
                <c:pt idx="0">
                  <c:v>3.4</c:v>
                </c:pt>
                <c:pt idx="1">
                  <c:v>3.1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A37-4BEB-B31A-2E90BA5827C0}"/>
            </c:ext>
          </c:extLst>
        </c:ser>
        <c:ser>
          <c:idx val="1"/>
          <c:order val="1"/>
          <c:tx>
            <c:strRef>
              <c:f>Sheet1!$A$16</c:f>
              <c:strCache>
                <c:ptCount val="1"/>
                <c:pt idx="0">
                  <c:v>Post</c:v>
                </c:pt>
              </c:strCache>
            </c:strRef>
          </c:tx>
          <c:spPr>
            <a:solidFill>
              <a:srgbClr val="FFC000"/>
            </a:solidFill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800"/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Sheet1!$B$14:$C$14</c:f>
              <c:strCache>
                <c:ptCount val="2"/>
                <c:pt idx="0">
                  <c:v>Feb</c:v>
                </c:pt>
                <c:pt idx="1">
                  <c:v>May</c:v>
                </c:pt>
              </c:strCache>
            </c:strRef>
          </c:cat>
          <c:val>
            <c:numRef>
              <c:f>Sheet1!$B$16:$C$16</c:f>
              <c:numCache>
                <c:formatCode>General</c:formatCode>
                <c:ptCount val="2"/>
                <c:pt idx="0">
                  <c:v>3.6</c:v>
                </c:pt>
                <c:pt idx="1">
                  <c:v>3.4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BA37-4BEB-B31A-2E90BA5827C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09727744"/>
        <c:axId val="109729280"/>
      </c:barChart>
      <c:catAx>
        <c:axId val="10972774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1800"/>
            </a:pPr>
            <a:endParaRPr lang="en-US"/>
          </a:p>
        </c:txPr>
        <c:crossAx val="109729280"/>
        <c:crosses val="autoZero"/>
        <c:auto val="1"/>
        <c:lblAlgn val="ctr"/>
        <c:lblOffset val="100"/>
        <c:noMultiLvlLbl val="0"/>
      </c:catAx>
      <c:valAx>
        <c:axId val="109729280"/>
        <c:scaling>
          <c:orientation val="minMax"/>
          <c:max val="4"/>
          <c:min val="1"/>
        </c:scaling>
        <c:delete val="0"/>
        <c:axPos val="l"/>
        <c:majorGridlines/>
        <c:title>
          <c:tx>
            <c:rich>
              <a:bodyPr/>
              <a:lstStyle/>
              <a:p>
                <a:pPr>
                  <a:defRPr sz="2000"/>
                </a:pPr>
                <a:r>
                  <a:rPr lang="en-US" sz="2000"/>
                  <a:t>Group Average</a:t>
                </a:r>
              </a:p>
            </c:rich>
          </c:tx>
          <c:overlay val="0"/>
        </c:title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sz="1800"/>
            </a:pPr>
            <a:endParaRPr lang="en-US"/>
          </a:p>
        </c:txPr>
        <c:crossAx val="109727744"/>
        <c:crosses val="autoZero"/>
        <c:crossBetween val="between"/>
        <c:majorUnit val="1"/>
      </c:valAx>
    </c:plotArea>
    <c:legend>
      <c:legendPos val="r"/>
      <c:layout>
        <c:manualLayout>
          <c:xMode val="edge"/>
          <c:yMode val="edge"/>
          <c:x val="0.44346067852629534"/>
          <c:y val="8.5393981347174075E-2"/>
          <c:w val="0.22937882764654416"/>
          <c:h val="0.1557639777435211"/>
        </c:manualLayout>
      </c:layout>
      <c:overlay val="0"/>
      <c:txPr>
        <a:bodyPr/>
        <a:lstStyle/>
        <a:p>
          <a:pPr>
            <a:defRPr sz="1800"/>
          </a:pPr>
          <a:endParaRPr lang="en-US"/>
        </a:p>
      </c:txPr>
    </c:legend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rgbClr val="0070C0"/>
            </a:solidFill>
          </c:spPr>
          <c:invertIfNegative val="0"/>
          <c:dPt>
            <c:idx val="0"/>
            <c:invertIfNegative val="0"/>
            <c:bubble3D val="0"/>
            <c:spPr>
              <a:solidFill>
                <a:srgbClr val="0070C0"/>
              </a:solidFill>
              <a:ln>
                <a:prstDash val="lgDash"/>
              </a:ln>
            </c:spPr>
            <c:extLst>
              <c:ext xmlns:c16="http://schemas.microsoft.com/office/drawing/2014/chart" uri="{C3380CC4-5D6E-409C-BE32-E72D297353CC}">
                <c16:uniqueId val="{00000001-877B-44AA-943D-6C6DC1B07591}"/>
              </c:ext>
            </c:extLst>
          </c:dPt>
          <c:dPt>
            <c:idx val="1"/>
            <c:invertIfNegative val="0"/>
            <c:bubble3D val="0"/>
            <c:spPr>
              <a:solidFill>
                <a:srgbClr val="FFC000"/>
              </a:solidFill>
            </c:spPr>
            <c:extLst>
              <c:ext xmlns:c16="http://schemas.microsoft.com/office/drawing/2014/chart" uri="{C3380CC4-5D6E-409C-BE32-E72D297353CC}">
                <c16:uniqueId val="{00000003-877B-44AA-943D-6C6DC1B07591}"/>
              </c:ext>
            </c:extLst>
          </c:dPt>
          <c:dLbls>
            <c:dLbl>
              <c:idx val="0"/>
              <c:spPr/>
              <c:txPr>
                <a:bodyPr/>
                <a:lstStyle/>
                <a:p>
                  <a:pPr>
                    <a:defRPr sz="1800"/>
                  </a:pPr>
                  <a:endParaRPr lang="en-US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6="http://schemas.microsoft.com/office/drawing/2014/chart" uri="{C3380CC4-5D6E-409C-BE32-E72D297353CC}">
                  <c16:uniqueId val="{00000001-877B-44AA-943D-6C6DC1B07591}"/>
                </c:ext>
              </c:extLst>
            </c:dLbl>
            <c:dLbl>
              <c:idx val="1"/>
              <c:spPr/>
              <c:txPr>
                <a:bodyPr/>
                <a:lstStyle/>
                <a:p>
                  <a:pPr>
                    <a:defRPr sz="1800"/>
                  </a:pPr>
                  <a:endParaRPr lang="en-US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6="http://schemas.microsoft.com/office/drawing/2014/chart" uri="{C3380CC4-5D6E-409C-BE32-E72D297353CC}">
                  <c16:uniqueId val="{00000003-877B-44AA-943D-6C6DC1B07591}"/>
                </c:ext>
              </c:extLst>
            </c:dLbl>
            <c:spPr>
              <a:noFill/>
              <a:ln>
                <a:noFill/>
              </a:ln>
              <a:effectLst/>
            </c:sp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Sheet1!$A$10:$A$11</c:f>
              <c:strCache>
                <c:ptCount val="2"/>
                <c:pt idx="0">
                  <c:v>Pre </c:v>
                </c:pt>
                <c:pt idx="1">
                  <c:v>Post</c:v>
                </c:pt>
              </c:strCache>
            </c:strRef>
          </c:cat>
          <c:val>
            <c:numRef>
              <c:f>Sheet1!$B$10:$B$11</c:f>
              <c:numCache>
                <c:formatCode>General</c:formatCode>
                <c:ptCount val="2"/>
                <c:pt idx="0" formatCode="0.0">
                  <c:v>3.25</c:v>
                </c:pt>
                <c:pt idx="1">
                  <c:v>3.6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877B-44AA-943D-6C6DC1B0759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0678016"/>
        <c:axId val="110679552"/>
      </c:barChart>
      <c:catAx>
        <c:axId val="110678016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2000" b="0"/>
            </a:pPr>
            <a:endParaRPr lang="en-US"/>
          </a:p>
        </c:txPr>
        <c:crossAx val="110679552"/>
        <c:crosses val="autoZero"/>
        <c:auto val="1"/>
        <c:lblAlgn val="ctr"/>
        <c:lblOffset val="100"/>
        <c:noMultiLvlLbl val="0"/>
      </c:catAx>
      <c:valAx>
        <c:axId val="110679552"/>
        <c:scaling>
          <c:orientation val="minMax"/>
          <c:max val="4"/>
          <c:min val="1"/>
        </c:scaling>
        <c:delete val="0"/>
        <c:axPos val="l"/>
        <c:majorGridlines/>
        <c:title>
          <c:tx>
            <c:rich>
              <a:bodyPr/>
              <a:lstStyle/>
              <a:p>
                <a:pPr>
                  <a:defRPr sz="2000"/>
                </a:pPr>
                <a:r>
                  <a:rPr lang="en-US" sz="2000" dirty="0"/>
                  <a:t>Combined</a:t>
                </a:r>
                <a:r>
                  <a:rPr lang="en-US" sz="2000" baseline="0" dirty="0"/>
                  <a:t> </a:t>
                </a:r>
                <a:r>
                  <a:rPr lang="en-US" sz="2000" dirty="0"/>
                  <a:t>Group Average</a:t>
                </a:r>
              </a:p>
            </c:rich>
          </c:tx>
          <c:overlay val="0"/>
        </c:title>
        <c:numFmt formatCode="0.0" sourceLinked="1"/>
        <c:majorTickMark val="out"/>
        <c:minorTickMark val="none"/>
        <c:tickLblPos val="nextTo"/>
        <c:txPr>
          <a:bodyPr/>
          <a:lstStyle/>
          <a:p>
            <a:pPr>
              <a:defRPr sz="1800"/>
            </a:pPr>
            <a:endParaRPr lang="en-US"/>
          </a:p>
        </c:txPr>
        <c:crossAx val="110678016"/>
        <c:crosses val="autoZero"/>
        <c:crossBetween val="between"/>
        <c:majorUnit val="1"/>
      </c:valAx>
    </c:plotArea>
    <c:plotVisOnly val="1"/>
    <c:dispBlanksAs val="gap"/>
    <c:showDLblsOverMax val="0"/>
  </c:chart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5/25/2017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219200"/>
            <a:ext cx="7772400" cy="1470025"/>
          </a:xfrm>
        </p:spPr>
        <p:txBody>
          <a:bodyPr/>
          <a:lstStyle/>
          <a:p>
            <a:r>
              <a:rPr lang="en-AU" dirty="0"/>
              <a:t>Alternatives to Violence Project Evaluation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429000"/>
            <a:ext cx="6400800" cy="1752600"/>
          </a:xfrm>
        </p:spPr>
        <p:txBody>
          <a:bodyPr>
            <a:normAutofit fontScale="92500" lnSpcReduction="20000"/>
          </a:bodyPr>
          <a:lstStyle/>
          <a:p>
            <a:r>
              <a:rPr lang="en-AU" dirty="0">
                <a:solidFill>
                  <a:schemeClr val="tx1"/>
                </a:solidFill>
              </a:rPr>
              <a:t>Questionnaire Results for Basic Workshops</a:t>
            </a:r>
          </a:p>
          <a:p>
            <a:endParaRPr lang="en-AU" dirty="0">
              <a:solidFill>
                <a:schemeClr val="tx1"/>
              </a:solidFill>
            </a:endParaRPr>
          </a:p>
          <a:p>
            <a:r>
              <a:rPr lang="en-AU" dirty="0">
                <a:solidFill>
                  <a:schemeClr val="tx1"/>
                </a:solidFill>
              </a:rPr>
              <a:t>February &amp; May 2017</a:t>
            </a:r>
          </a:p>
        </p:txBody>
      </p:sp>
    </p:spTree>
    <p:extLst>
      <p:ext uri="{BB962C8B-B14F-4D97-AF65-F5344CB8AC3E}">
        <p14:creationId xmlns:p14="http://schemas.microsoft.com/office/powerpoint/2010/main" val="9576710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sz="3100" dirty="0"/>
              <a:t>General Self-Efficacy Scale (GSES)</a:t>
            </a:r>
            <a:br>
              <a:rPr lang="en-AU" sz="3100" dirty="0"/>
            </a:br>
            <a:r>
              <a:rPr lang="en-AU" sz="2200" dirty="0"/>
              <a:t>Basic Workshops: February and May 2017</a:t>
            </a:r>
            <a:r>
              <a:rPr lang="en-AU" dirty="0"/>
              <a:t> </a:t>
            </a:r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4785007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625334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8103375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itle 1"/>
          <p:cNvSpPr txBox="1">
            <a:spLocks/>
          </p:cNvSpPr>
          <p:nvPr/>
        </p:nvSpPr>
        <p:spPr>
          <a:xfrm>
            <a:off x="609600" y="4270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AU" sz="3100" dirty="0"/>
              <a:t>General Self-Efficacy Scale (GSES)</a:t>
            </a:r>
            <a:br>
              <a:rPr lang="en-AU" sz="3100" dirty="0"/>
            </a:br>
            <a:r>
              <a:rPr lang="en-AU" sz="2200" dirty="0"/>
              <a:t>Combined Basic Workshops: February and May 2017</a:t>
            </a:r>
            <a:r>
              <a:rPr lang="en-AU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3254855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31</Words>
  <Application>Microsoft Office PowerPoint</Application>
  <PresentationFormat>On-screen Show (4:3)</PresentationFormat>
  <Paragraphs>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Arial</vt:lpstr>
      <vt:lpstr>Calibri</vt:lpstr>
      <vt:lpstr>Office Theme</vt:lpstr>
      <vt:lpstr>Alternatives to Violence Project Evaluation</vt:lpstr>
      <vt:lpstr>General Self-Efficacy Scale (GSES) Basic Workshops: February and May 2017 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Alternative to Violence Project (AVP) Group from February 2017</dc:title>
  <dc:creator>Kedar Maharjan</dc:creator>
  <cp:lastModifiedBy>Katherine</cp:lastModifiedBy>
  <cp:revision>11</cp:revision>
  <dcterms:created xsi:type="dcterms:W3CDTF">2006-08-16T00:00:00Z</dcterms:created>
  <dcterms:modified xsi:type="dcterms:W3CDTF">2017-05-24T15:28:16Z</dcterms:modified>
</cp:coreProperties>
</file>

<file path=docProps/thumbnail.jpeg>
</file>